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1" r:id="rId5"/>
    <p:sldId id="262" r:id="rId6"/>
    <p:sldId id="264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05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7B4A7-9195-964B-845A-CA941DF15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B20795-292A-B743-8B37-465114E70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074DC1-9538-0143-89EE-024AE7C1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5B8E-C477-0A42-93CD-C4D71C5822F3}" type="datetimeFigureOut">
              <a:rPr lang="es-ES" smtClean="0"/>
              <a:t>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79900A-D46C-C24D-9596-4B8B15A63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39B834-AF5B-974B-8A15-7332C5E33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7D0F-747A-1243-911C-27C52D3189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6854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11ED40-BD35-804B-BFAE-C88134F45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D3F9EC2-88F8-B74E-9088-95469B145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17AB5D-0C53-934C-845D-45DB1C41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5B8E-C477-0A42-93CD-C4D71C5822F3}" type="datetimeFigureOut">
              <a:rPr lang="es-ES" smtClean="0"/>
              <a:t>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2033D1-E0E5-2045-BBFC-D200DBE3C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DF24D4-A467-0745-86DC-71058910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7D0F-747A-1243-911C-27C52D3189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349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4CCFB2E-74E6-DC47-B18D-14E49F91AF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E05B94-5AE0-804C-8C75-274289B6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99AB41-B38D-C94A-8290-39A53A306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5B8E-C477-0A42-93CD-C4D71C5822F3}" type="datetimeFigureOut">
              <a:rPr lang="es-ES" smtClean="0"/>
              <a:t>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322D68-5CB6-C343-908F-63F85568C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A52F8B-3759-AC49-A237-5F0BD9F1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7D0F-747A-1243-911C-27C52D3189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034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32E9D3-A1A3-C443-B3C1-CC5FBACAD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D02A6E-8EFE-CE4E-8301-E28D0EAB3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89D914-288D-7849-AC6C-245563B5F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5B8E-C477-0A42-93CD-C4D71C5822F3}" type="datetimeFigureOut">
              <a:rPr lang="es-ES" smtClean="0"/>
              <a:t>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999A4C-84EF-C140-B7FC-F879966F2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A8A694-F6E2-9643-A9E0-7374CE244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7D0F-747A-1243-911C-27C52D3189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66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7D5C75-130B-2142-9F9D-66965939A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3A4481-1826-F349-BF6B-92A87198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D5602F-5207-DF4D-8ECA-1741A981D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5B8E-C477-0A42-93CD-C4D71C5822F3}" type="datetimeFigureOut">
              <a:rPr lang="es-ES" smtClean="0"/>
              <a:t>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6139BA-478B-1241-A17C-E205B0ACD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7CCCA1-79FE-F643-B238-44A958DE7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7D0F-747A-1243-911C-27C52D3189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455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44DB42-E316-DD45-A99B-8B40AC7C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A6DAAE-333F-2347-A284-90A17D3BB5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EC0E2A-43B5-1144-8C73-C96DE6F07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C34628-1578-444A-B645-96FED8D76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5B8E-C477-0A42-93CD-C4D71C5822F3}" type="datetimeFigureOut">
              <a:rPr lang="es-ES" smtClean="0"/>
              <a:t>7/4/21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DE6578-4F7C-B445-8FA6-F7816242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B1FCF8-54A7-9B41-870D-7B43D378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7D0F-747A-1243-911C-27C52D3189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819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C0A9E-41CF-A141-B6BB-12A200E6B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5D4EF0-F5AA-DB40-A592-B3525B48F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6E40E9-5DF2-834A-8198-F8546E1DA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35B9A39-559F-9544-8BCE-846E36E04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220002-18EA-BB4E-B781-E6E7901B7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2A42AA7-7484-B64D-B14B-9555076C4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5B8E-C477-0A42-93CD-C4D71C5822F3}" type="datetimeFigureOut">
              <a:rPr lang="es-ES" smtClean="0"/>
              <a:t>7/4/21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880E49-4337-A546-B577-D29170B74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897DDA0-35D5-9E44-BAC3-86F2ABB17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7D0F-747A-1243-911C-27C52D3189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63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E3D850-D05E-3E45-B3A6-C49C740C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212F1C-1024-F744-90CB-FAFB4DDE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5B8E-C477-0A42-93CD-C4D71C5822F3}" type="datetimeFigureOut">
              <a:rPr lang="es-ES" smtClean="0"/>
              <a:t>7/4/21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7088A9-8777-C845-80A1-63A9754E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4392FA-2C07-BA4E-88AB-9E4316E37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7D0F-747A-1243-911C-27C52D3189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3179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0D35D33-3470-CF44-B249-DCEFF1E2E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5B8E-C477-0A42-93CD-C4D71C5822F3}" type="datetimeFigureOut">
              <a:rPr lang="es-ES" smtClean="0"/>
              <a:t>7/4/21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8D9883-8C54-7247-AEA1-E211942F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E13E39C-3A8B-A343-B8CE-3B29B82A7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7D0F-747A-1243-911C-27C52D3189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600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1350C-674F-A64C-8F45-C4ADE6D93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528429-9BA2-2D4E-BC8E-43C0771D8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447CB8-731C-ED42-983D-EB362C4D8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8039FA-CDF5-7145-ABA3-39D6A1B5E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5B8E-C477-0A42-93CD-C4D71C5822F3}" type="datetimeFigureOut">
              <a:rPr lang="es-ES" smtClean="0"/>
              <a:t>7/4/21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8BB155-E1C3-1441-A241-2D0268BA4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2E1915-FEA5-8245-98E4-34C2A89B6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7D0F-747A-1243-911C-27C52D3189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98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D586C-02F0-3941-AAEB-7DDA84C6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2D822C-A647-D747-A590-DDE46E7BFB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B719D1-3F13-5B46-A632-6908ED124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96FAF5-1832-3448-9BA5-B36AE97AF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5B8E-C477-0A42-93CD-C4D71C5822F3}" type="datetimeFigureOut">
              <a:rPr lang="es-ES" smtClean="0"/>
              <a:t>7/4/21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88085A-A32D-D642-B4E7-9EE8EBD01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1FA506-0A5B-5B42-8945-697690256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7D0F-747A-1243-911C-27C52D3189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824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B2A0EA-FA1B-E54D-B760-FF9BDC303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94A80D-8F9F-9142-BE10-3B3701BE7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D333F9-E7F6-A64A-8A80-0C1CB06467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35B8E-C477-0A42-93CD-C4D71C5822F3}" type="datetimeFigureOut">
              <a:rPr lang="es-ES" smtClean="0"/>
              <a:t>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157330-B6B7-554F-87CE-6C7A0F8F9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25A7D8-2570-CF42-9DD2-AE5161D05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A7D0F-747A-1243-911C-27C52D3189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954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13" Type="http://schemas.openxmlformats.org/officeDocument/2006/relationships/image" Target="../media/image11.tiff"/><Relationship Id="rId3" Type="http://schemas.openxmlformats.org/officeDocument/2006/relationships/image" Target="../media/image3.emf"/><Relationship Id="rId7" Type="http://schemas.openxmlformats.org/officeDocument/2006/relationships/image" Target="file:////var/folders/f1/tr7t1fvd7rs_ktfg3_6frdvm0000gn/T/com.microsoft.Word/WebArchiveCopyPasteTempFiles/wXm6U6vfi90AAAAASUVORK5CYII=" TargetMode="External"/><Relationship Id="rId12" Type="http://schemas.openxmlformats.org/officeDocument/2006/relationships/image" Target="../media/image10.tiff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tiff"/><Relationship Id="rId5" Type="http://schemas.openxmlformats.org/officeDocument/2006/relationships/image" Target="file:////var/folders/f1/tr7t1fvd7rs_ktfg3_6frdvm0000gn/T/com.microsoft.Word/WebArchiveCopyPasteTempFiles/9k=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tiff"/><Relationship Id="rId4" Type="http://schemas.openxmlformats.org/officeDocument/2006/relationships/image" Target="../media/image4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F49DCC7-952B-6342-97CB-DD84D2B23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84177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8B6CD83-E1AA-8C46-BCF6-D59173D85192}"/>
              </a:ext>
            </a:extLst>
          </p:cNvPr>
          <p:cNvSpPr/>
          <p:nvPr/>
        </p:nvSpPr>
        <p:spPr>
          <a:xfrm>
            <a:off x="461962" y="3841779"/>
            <a:ext cx="105822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accent1"/>
                </a:solidFill>
                <a:latin typeface="PFSquareSansPro"/>
              </a:rPr>
              <a:t>EXPERIÈNCIES </a:t>
            </a:r>
            <a:r>
              <a:rPr lang="es-ES" sz="3200" i="1" dirty="0">
                <a:solidFill>
                  <a:schemeClr val="accent1"/>
                </a:solidFill>
                <a:latin typeface="PFSquareSansPro"/>
              </a:rPr>
              <a:t>NEXT GENERATION </a:t>
            </a:r>
            <a:r>
              <a:rPr lang="es-ES" sz="3200" dirty="0">
                <a:solidFill>
                  <a:schemeClr val="accent1"/>
                </a:solidFill>
                <a:latin typeface="PFSquareSansPro"/>
              </a:rPr>
              <a:t>VALLÈS OCCIDENTAL:</a:t>
            </a:r>
          </a:p>
          <a:p>
            <a:endParaRPr lang="es-ES" sz="1600" b="1" dirty="0">
              <a:latin typeface="PFSquareSansPro"/>
            </a:endParaRPr>
          </a:p>
          <a:p>
            <a:r>
              <a:rPr lang="es-ES" sz="3600" b="1" dirty="0" err="1">
                <a:latin typeface="PFSquareSansPro"/>
              </a:rPr>
              <a:t>Districte</a:t>
            </a:r>
            <a:r>
              <a:rPr lang="es-ES" sz="3600" b="1" dirty="0">
                <a:latin typeface="PFSquareSansPro"/>
              </a:rPr>
              <a:t> </a:t>
            </a:r>
            <a:r>
              <a:rPr lang="es-ES" sz="3600" b="1" dirty="0">
                <a:latin typeface="Symbol" pitchFamily="2" charset="2"/>
              </a:rPr>
              <a:t>b</a:t>
            </a:r>
            <a:r>
              <a:rPr lang="es-ES" sz="3600" b="1" dirty="0">
                <a:latin typeface="PFSquareSansPro"/>
              </a:rPr>
              <a:t>30/ASTIP </a:t>
            </a:r>
            <a:endParaRPr lang="es-ES" sz="3600" b="1" dirty="0"/>
          </a:p>
          <a:p>
            <a:r>
              <a:rPr lang="es-ES" sz="1400" dirty="0" err="1">
                <a:latin typeface="PFSquareSansPro"/>
              </a:rPr>
              <a:t>Ivan</a:t>
            </a:r>
            <a:r>
              <a:rPr lang="es-ES" sz="1400" dirty="0">
                <a:latin typeface="PFSquareSansPro"/>
              </a:rPr>
              <a:t> </a:t>
            </a:r>
            <a:r>
              <a:rPr lang="es-ES" sz="1400" dirty="0" err="1">
                <a:latin typeface="PFSquareSansPro"/>
              </a:rPr>
              <a:t>Martínez</a:t>
            </a:r>
            <a:endParaRPr lang="es-ES" sz="1400" dirty="0">
              <a:latin typeface="PFSquareSansPro"/>
            </a:endParaRPr>
          </a:p>
          <a:p>
            <a:r>
              <a:rPr lang="es-ES" sz="1400" dirty="0" err="1">
                <a:latin typeface="PFSquareSansPro"/>
              </a:rPr>
              <a:t>Vicegerent</a:t>
            </a:r>
            <a:r>
              <a:rPr lang="es-ES" sz="1400" dirty="0">
                <a:latin typeface="PFSquareSansPro"/>
              </a:rPr>
              <a:t> de Recerca, </a:t>
            </a:r>
            <a:r>
              <a:rPr lang="es-ES" sz="1400" dirty="0" err="1">
                <a:latin typeface="PFSquareSansPro"/>
              </a:rPr>
              <a:t>Universitat</a:t>
            </a:r>
            <a:r>
              <a:rPr lang="es-ES" sz="1400" dirty="0">
                <a:latin typeface="PFSquareSansPro"/>
              </a:rPr>
              <a:t> </a:t>
            </a:r>
            <a:r>
              <a:rPr lang="es-ES" sz="1400" dirty="0" err="1">
                <a:latin typeface="PFSquareSansPro"/>
              </a:rPr>
              <a:t>Autònoma</a:t>
            </a:r>
            <a:r>
              <a:rPr lang="es-ES" sz="1400" dirty="0">
                <a:latin typeface="PFSquareSansPro"/>
              </a:rPr>
              <a:t> de Barcelona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782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77F5C547-FC4F-114D-BD99-4044358E343D}"/>
              </a:ext>
            </a:extLst>
          </p:cNvPr>
          <p:cNvSpPr/>
          <p:nvPr/>
        </p:nvSpPr>
        <p:spPr>
          <a:xfrm>
            <a:off x="581388" y="3963764"/>
            <a:ext cx="107356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dirty="0"/>
              <a:t>Aquestes </a:t>
            </a:r>
            <a:r>
              <a:rPr lang="ca-ES" b="1" dirty="0"/>
              <a:t>noves visions </a:t>
            </a:r>
            <a:r>
              <a:rPr lang="ca-ES" dirty="0"/>
              <a:t>han de representar una </a:t>
            </a:r>
            <a:r>
              <a:rPr lang="ca-ES" b="1" dirty="0"/>
              <a:t>transició</a:t>
            </a:r>
            <a:r>
              <a:rPr lang="ca-ES" dirty="0"/>
              <a:t> dels sistemes actuals cap a la sostenibilitat, generant noves oportunitats pel que fa a la creació d’ocupació, l’aparició de nous models de negoci i l’emprenedoria, la millora de la qualitat de vida, però, al mateix temps, també han de ser disruptives respecte de les inversions establertes, els comportaments , coneixement i valors imperants a la societat.</a:t>
            </a:r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7AAC78E-8142-4643-94E0-A11C91AC1C54}"/>
              </a:ext>
            </a:extLst>
          </p:cNvPr>
          <p:cNvSpPr/>
          <p:nvPr/>
        </p:nvSpPr>
        <p:spPr>
          <a:xfrm>
            <a:off x="581388" y="3016215"/>
            <a:ext cx="10735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/>
              <a:t>Les</a:t>
            </a:r>
            <a:r>
              <a:rPr lang="ca-ES" b="1" dirty="0"/>
              <a:t> transformacions </a:t>
            </a:r>
            <a:r>
              <a:rPr lang="ca-ES" dirty="0"/>
              <a:t>requereixen noves visions, </a:t>
            </a:r>
            <a:r>
              <a:rPr lang="ca-ES" b="1" dirty="0"/>
              <a:t>reptes</a:t>
            </a:r>
            <a:r>
              <a:rPr lang="ca-ES" dirty="0"/>
              <a:t>, que sovint sorgeixen de baix a dalt, de persones i comunitats que estan familiaritzades amb problemes que els afecten.</a:t>
            </a:r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4DAA5CF-47DB-9941-B020-D38BA0C63E26}"/>
              </a:ext>
            </a:extLst>
          </p:cNvPr>
          <p:cNvSpPr/>
          <p:nvPr/>
        </p:nvSpPr>
        <p:spPr>
          <a:xfrm>
            <a:off x="581387" y="1836350"/>
            <a:ext cx="10628555" cy="1029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ca-ES" dirty="0"/>
              <a:t>Les</a:t>
            </a:r>
            <a:r>
              <a:rPr lang="ca-ES" b="1" dirty="0"/>
              <a:t> solucions </a:t>
            </a:r>
            <a:r>
              <a:rPr lang="ca-ES" dirty="0"/>
              <a:t>han d’implicar canvis fonamentals en els estils de vida i els patrons de consum i producció per tal de generar impacte i </a:t>
            </a:r>
            <a:r>
              <a:rPr lang="ca-ES" b="1" dirty="0"/>
              <a:t>transformar</a:t>
            </a:r>
            <a:r>
              <a:rPr lang="ca-ES" dirty="0"/>
              <a:t> un territori i uns sectors determinats, canvis sovint sotmesos a múltiples resistències. per ser transformadores. 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9F661A0-8172-464A-B6FB-573476E47C38}"/>
              </a:ext>
            </a:extLst>
          </p:cNvPr>
          <p:cNvSpPr/>
          <p:nvPr/>
        </p:nvSpPr>
        <p:spPr>
          <a:xfrm>
            <a:off x="581388" y="5374349"/>
            <a:ext cx="10735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/>
              <a:t>La transició industrial, digital i ecològica són necessàries per a una  </a:t>
            </a:r>
            <a:r>
              <a:rPr lang="ca-ES" b="1" dirty="0"/>
              <a:t>recuperació socioeconòmica resistent</a:t>
            </a:r>
            <a:r>
              <a:rPr lang="ca-ES" dirty="0"/>
              <a:t>, eficient en recursos i competitiva, centrada en l'energia verda, la salut  i  el benestar.</a:t>
            </a:r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6B2CE9C-2713-824D-80E8-0A1C55931F15}"/>
              </a:ext>
            </a:extLst>
          </p:cNvPr>
          <p:cNvSpPr/>
          <p:nvPr/>
        </p:nvSpPr>
        <p:spPr>
          <a:xfrm>
            <a:off x="581387" y="519884"/>
            <a:ext cx="11198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ea typeface="Calibri" panose="020F0502020204030204" pitchFamily="34" charset="0"/>
              </a:rPr>
              <a:t>Les </a:t>
            </a:r>
            <a:r>
              <a:rPr lang="es-ES" b="1" dirty="0" err="1">
                <a:ea typeface="Calibri" panose="020F0502020204030204" pitchFamily="34" charset="0"/>
              </a:rPr>
              <a:t>comunitats</a:t>
            </a:r>
            <a:r>
              <a:rPr lang="es-ES" b="1" dirty="0">
                <a:ea typeface="Calibri" panose="020F0502020204030204" pitchFamily="34" charset="0"/>
              </a:rPr>
              <a:t> </a:t>
            </a:r>
            <a:r>
              <a:rPr lang="es-ES" b="1" dirty="0" err="1">
                <a:ea typeface="Calibri" panose="020F0502020204030204" pitchFamily="34" charset="0"/>
              </a:rPr>
              <a:t>resilients</a:t>
            </a:r>
            <a:r>
              <a:rPr lang="es-ES" b="1" dirty="0">
                <a:ea typeface="Calibri" panose="020F0502020204030204" pitchFamily="34" charset="0"/>
              </a:rPr>
              <a:t> </a:t>
            </a:r>
            <a:r>
              <a:rPr lang="es-ES" dirty="0" err="1">
                <a:ea typeface="Calibri" panose="020F0502020204030204" pitchFamily="34" charset="0"/>
              </a:rPr>
              <a:t>necessiten</a:t>
            </a:r>
            <a:r>
              <a:rPr lang="es-ES" dirty="0">
                <a:ea typeface="Calibri" panose="020F0502020204030204" pitchFamily="34" charset="0"/>
              </a:rPr>
              <a:t> </a:t>
            </a:r>
            <a:r>
              <a:rPr lang="es-ES" dirty="0" err="1">
                <a:ea typeface="Calibri" panose="020F0502020204030204" pitchFamily="34" charset="0"/>
              </a:rPr>
              <a:t>entorns</a:t>
            </a:r>
            <a:r>
              <a:rPr lang="es-ES" dirty="0">
                <a:ea typeface="Calibri" panose="020F0502020204030204" pitchFamily="34" charset="0"/>
              </a:rPr>
              <a:t> </a:t>
            </a:r>
            <a:r>
              <a:rPr lang="es-ES" dirty="0" err="1">
                <a:ea typeface="Calibri" panose="020F0502020204030204" pitchFamily="34" charset="0"/>
              </a:rPr>
              <a:t>innovadors</a:t>
            </a:r>
            <a:r>
              <a:rPr lang="es-ES" dirty="0">
                <a:ea typeface="Calibri" panose="020F0502020204030204" pitchFamily="34" charset="0"/>
              </a:rPr>
              <a:t>, </a:t>
            </a:r>
            <a:r>
              <a:rPr lang="es-ES" dirty="0" err="1">
                <a:ea typeface="Calibri" panose="020F0502020204030204" pitchFamily="34" charset="0"/>
              </a:rPr>
              <a:t>dinàmics</a:t>
            </a:r>
            <a:r>
              <a:rPr lang="es-ES" dirty="0">
                <a:ea typeface="Calibri" panose="020F0502020204030204" pitchFamily="34" charset="0"/>
              </a:rPr>
              <a:t> i sostenibles, </a:t>
            </a:r>
            <a:r>
              <a:rPr lang="es-ES" dirty="0" err="1">
                <a:ea typeface="Calibri" panose="020F0502020204030204" pitchFamily="34" charset="0"/>
              </a:rPr>
              <a:t>on</a:t>
            </a:r>
            <a:r>
              <a:rPr lang="es-ES" dirty="0">
                <a:ea typeface="Calibri" panose="020F0502020204030204" pitchFamily="34" charset="0"/>
              </a:rPr>
              <a:t> </a:t>
            </a:r>
            <a:r>
              <a:rPr lang="es-ES" dirty="0" err="1">
                <a:ea typeface="Calibri" panose="020F0502020204030204" pitchFamily="34" charset="0"/>
              </a:rPr>
              <a:t>predomini</a:t>
            </a:r>
            <a:r>
              <a:rPr lang="es-ES" dirty="0">
                <a:ea typeface="Calibri" panose="020F0502020204030204" pitchFamily="34" charset="0"/>
              </a:rPr>
              <a:t> la </a:t>
            </a:r>
            <a:r>
              <a:rPr lang="es-ES" dirty="0" err="1">
                <a:ea typeface="Calibri" panose="020F0502020204030204" pitchFamily="34" charset="0"/>
              </a:rPr>
              <a:t>consciència</a:t>
            </a:r>
            <a:r>
              <a:rPr lang="es-ES" dirty="0">
                <a:ea typeface="Calibri" panose="020F0502020204030204" pitchFamily="34" charset="0"/>
              </a:rPr>
              <a:t> </a:t>
            </a:r>
            <a:r>
              <a:rPr lang="es-ES" dirty="0" err="1">
                <a:ea typeface="Calibri" panose="020F0502020204030204" pitchFamily="34" charset="0"/>
              </a:rPr>
              <a:t>emprenedora</a:t>
            </a:r>
            <a:r>
              <a:rPr lang="es-ES" dirty="0">
                <a:ea typeface="Calibri" panose="020F0502020204030204" pitchFamily="34" charset="0"/>
              </a:rPr>
              <a:t>, </a:t>
            </a:r>
            <a:r>
              <a:rPr lang="es-ES" dirty="0" err="1">
                <a:ea typeface="Calibri" panose="020F0502020204030204" pitchFamily="34" charset="0"/>
              </a:rPr>
              <a:t>col·laborativa</a:t>
            </a:r>
            <a:r>
              <a:rPr lang="es-ES" dirty="0">
                <a:ea typeface="Calibri" panose="020F0502020204030204" pitchFamily="34" charset="0"/>
              </a:rPr>
              <a:t>, </a:t>
            </a:r>
            <a:r>
              <a:rPr lang="es-ES" dirty="0" err="1">
                <a:ea typeface="Calibri" panose="020F0502020204030204" pitchFamily="34" charset="0"/>
              </a:rPr>
              <a:t>on</a:t>
            </a:r>
            <a:r>
              <a:rPr lang="es-ES" dirty="0">
                <a:ea typeface="Calibri" panose="020F0502020204030204" pitchFamily="34" charset="0"/>
              </a:rPr>
              <a:t> la recerca i la </a:t>
            </a:r>
            <a:r>
              <a:rPr lang="es-ES" dirty="0" err="1">
                <a:ea typeface="Calibri" panose="020F0502020204030204" pitchFamily="34" charset="0"/>
              </a:rPr>
              <a:t>innovació</a:t>
            </a:r>
            <a:r>
              <a:rPr lang="es-ES" dirty="0">
                <a:ea typeface="Calibri" panose="020F0502020204030204" pitchFamily="34" charset="0"/>
              </a:rPr>
              <a:t> es basa en les </a:t>
            </a:r>
            <a:r>
              <a:rPr lang="es-ES" dirty="0" err="1">
                <a:ea typeface="Calibri" panose="020F0502020204030204" pitchFamily="34" charset="0"/>
              </a:rPr>
              <a:t>xarxes</a:t>
            </a:r>
            <a:r>
              <a:rPr lang="es-ES" dirty="0">
                <a:ea typeface="Calibri" panose="020F0502020204030204" pitchFamily="34" charset="0"/>
              </a:rPr>
              <a:t> </a:t>
            </a:r>
            <a:r>
              <a:rPr lang="es-ES" dirty="0" err="1">
                <a:ea typeface="Calibri" panose="020F0502020204030204" pitchFamily="34" charset="0"/>
              </a:rPr>
              <a:t>multiactors</a:t>
            </a:r>
            <a:r>
              <a:rPr lang="es-ES" dirty="0">
                <a:ea typeface="Calibri" panose="020F0502020204030204" pitchFamily="34" charset="0"/>
              </a:rPr>
              <a:t> que aborden </a:t>
            </a:r>
            <a:r>
              <a:rPr lang="es-ES" dirty="0" err="1">
                <a:ea typeface="Calibri" panose="020F0502020204030204" pitchFamily="34" charset="0"/>
              </a:rPr>
              <a:t>els</a:t>
            </a:r>
            <a:r>
              <a:rPr lang="es-ES" dirty="0">
                <a:ea typeface="Calibri" panose="020F0502020204030204" pitchFamily="34" charset="0"/>
              </a:rPr>
              <a:t> reptes </a:t>
            </a:r>
            <a:r>
              <a:rPr lang="es-ES" dirty="0" err="1">
                <a:ea typeface="Calibri" panose="020F0502020204030204" pitchFamily="34" charset="0"/>
              </a:rPr>
              <a:t>territorials</a:t>
            </a:r>
            <a:r>
              <a:rPr lang="es-ES" dirty="0">
                <a:ea typeface="Calibri" panose="020F0502020204030204" pitchFamily="34" charset="0"/>
              </a:rPr>
              <a:t> ja </a:t>
            </a:r>
            <a:r>
              <a:rPr lang="es-ES" dirty="0" err="1">
                <a:ea typeface="Calibri" panose="020F0502020204030204" pitchFamily="34" charset="0"/>
              </a:rPr>
              <a:t>sigui</a:t>
            </a:r>
            <a:r>
              <a:rPr lang="es-ES" dirty="0">
                <a:ea typeface="Calibri" panose="020F0502020204030204" pitchFamily="34" charset="0"/>
              </a:rPr>
              <a:t> des </a:t>
            </a:r>
            <a:r>
              <a:rPr lang="es-ES" dirty="0" err="1">
                <a:ea typeface="Calibri" panose="020F0502020204030204" pitchFamily="34" charset="0"/>
              </a:rPr>
              <a:t>d’una</a:t>
            </a:r>
            <a:r>
              <a:rPr lang="es-ES" dirty="0">
                <a:ea typeface="Calibri" panose="020F0502020204030204" pitchFamily="34" charset="0"/>
              </a:rPr>
              <a:t> recerca orientada a </a:t>
            </a:r>
            <a:r>
              <a:rPr lang="es-ES" b="1" dirty="0" err="1">
                <a:ea typeface="Calibri" panose="020F0502020204030204" pitchFamily="34" charset="0"/>
              </a:rPr>
              <a:t>solucions</a:t>
            </a:r>
            <a:r>
              <a:rPr lang="es-ES" dirty="0">
                <a:ea typeface="Calibri" panose="020F0502020204030204" pitchFamily="34" charset="0"/>
              </a:rPr>
              <a:t> a </a:t>
            </a:r>
            <a:r>
              <a:rPr lang="es-ES" dirty="0" err="1">
                <a:ea typeface="Calibri" panose="020F0502020204030204" pitchFamily="34" charset="0"/>
              </a:rPr>
              <a:t>curt</a:t>
            </a:r>
            <a:r>
              <a:rPr lang="es-ES" dirty="0">
                <a:ea typeface="Calibri" panose="020F0502020204030204" pitchFamily="34" charset="0"/>
              </a:rPr>
              <a:t> </a:t>
            </a:r>
            <a:r>
              <a:rPr lang="es-ES" dirty="0" err="1">
                <a:ea typeface="Calibri" panose="020F0502020204030204" pitchFamily="34" charset="0"/>
              </a:rPr>
              <a:t>termini</a:t>
            </a:r>
            <a:r>
              <a:rPr lang="es-ES" dirty="0">
                <a:ea typeface="Calibri" panose="020F0502020204030204" pitchFamily="34" charset="0"/>
              </a:rPr>
              <a:t> </a:t>
            </a:r>
            <a:r>
              <a:rPr lang="es-ES" dirty="0" err="1">
                <a:ea typeface="Calibri" panose="020F0502020204030204" pitchFamily="34" charset="0"/>
              </a:rPr>
              <a:t>com</a:t>
            </a:r>
            <a:r>
              <a:rPr lang="es-ES" dirty="0">
                <a:ea typeface="Calibri" panose="020F0502020204030204" pitchFamily="34" charset="0"/>
              </a:rPr>
              <a:t> des </a:t>
            </a:r>
            <a:r>
              <a:rPr lang="es-ES" dirty="0" err="1">
                <a:ea typeface="Calibri" panose="020F0502020204030204" pitchFamily="34" charset="0"/>
              </a:rPr>
              <a:t>d’una</a:t>
            </a:r>
            <a:r>
              <a:rPr lang="es-ES" dirty="0">
                <a:ea typeface="Calibri" panose="020F0502020204030204" pitchFamily="34" charset="0"/>
              </a:rPr>
              <a:t> </a:t>
            </a:r>
            <a:r>
              <a:rPr lang="es-ES" dirty="0" err="1">
                <a:ea typeface="Calibri" panose="020F0502020204030204" pitchFamily="34" charset="0"/>
              </a:rPr>
              <a:t>investigació</a:t>
            </a:r>
            <a:r>
              <a:rPr lang="es-ES" dirty="0">
                <a:ea typeface="Calibri" panose="020F0502020204030204" pitchFamily="34" charset="0"/>
              </a:rPr>
              <a:t> incremental, </a:t>
            </a:r>
            <a:r>
              <a:rPr lang="es-ES" dirty="0" err="1">
                <a:ea typeface="Calibri" panose="020F0502020204030204" pitchFamily="34" charset="0"/>
              </a:rPr>
              <a:t>oberta</a:t>
            </a:r>
            <a:r>
              <a:rPr lang="es-ES" dirty="0">
                <a:ea typeface="Calibri" panose="020F0502020204030204" pitchFamily="34" charset="0"/>
              </a:rPr>
              <a:t> al </a:t>
            </a:r>
            <a:r>
              <a:rPr lang="es-ES" dirty="0" err="1">
                <a:ea typeface="Calibri" panose="020F0502020204030204" pitchFamily="34" charset="0"/>
              </a:rPr>
              <a:t>llarg</a:t>
            </a:r>
            <a:r>
              <a:rPr lang="es-ES" dirty="0">
                <a:ea typeface="Calibri" panose="020F0502020204030204" pitchFamily="34" charset="0"/>
              </a:rPr>
              <a:t> </a:t>
            </a:r>
            <a:r>
              <a:rPr lang="es-ES" dirty="0" err="1">
                <a:ea typeface="Calibri" panose="020F0502020204030204" pitchFamily="34" charset="0"/>
              </a:rPr>
              <a:t>termini</a:t>
            </a:r>
            <a:r>
              <a:rPr lang="es-ES" dirty="0">
                <a:ea typeface="Calibri" panose="020F0502020204030204" pitchFamily="34" charset="0"/>
              </a:rPr>
              <a:t> i </a:t>
            </a:r>
            <a:r>
              <a:rPr lang="es-ES" dirty="0" err="1">
                <a:ea typeface="Calibri" panose="020F0502020204030204" pitchFamily="34" charset="0"/>
              </a:rPr>
              <a:t>d’alt</a:t>
            </a:r>
            <a:r>
              <a:rPr lang="es-ES" dirty="0">
                <a:ea typeface="Calibri" panose="020F0502020204030204" pitchFamily="34" charset="0"/>
              </a:rPr>
              <a:t> </a:t>
            </a:r>
            <a:r>
              <a:rPr lang="es-ES" dirty="0" err="1">
                <a:ea typeface="Calibri" panose="020F0502020204030204" pitchFamily="34" charset="0"/>
              </a:rPr>
              <a:t>risc</a:t>
            </a:r>
            <a:r>
              <a:rPr lang="es-ES" dirty="0">
                <a:ea typeface="Calibri" panose="020F0502020204030204" pitchFamily="34" charset="0"/>
              </a:rPr>
              <a:t> (</a:t>
            </a:r>
            <a:r>
              <a:rPr lang="es-ES" b="1" dirty="0" err="1">
                <a:ea typeface="Calibri" panose="020F0502020204030204" pitchFamily="34" charset="0"/>
              </a:rPr>
              <a:t>ecosistemes</a:t>
            </a:r>
            <a:r>
              <a:rPr lang="es-ES" dirty="0">
                <a:ea typeface="Calibri" panose="020F0502020204030204" pitchFamily="34" charset="0"/>
              </a:rPr>
              <a:t>).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261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FA6355D-0F4E-7348-9CF5-AA548D7A52BA}"/>
              </a:ext>
            </a:extLst>
          </p:cNvPr>
          <p:cNvSpPr/>
          <p:nvPr/>
        </p:nvSpPr>
        <p:spPr>
          <a:xfrm>
            <a:off x="2981662" y="441769"/>
            <a:ext cx="83802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dirty="0"/>
              <a:t>Districte metropolità d'innovació (</a:t>
            </a:r>
            <a:r>
              <a:rPr lang="ca-ES" b="1" dirty="0"/>
              <a:t>Districte β-30</a:t>
            </a:r>
            <a:r>
              <a:rPr lang="ca-ES" dirty="0"/>
              <a:t>), referent a nivell nacional i a l'altura dels més avançats a Europa, basat en els avantatges de la concentració territorial local i la clusterització de les capacitats de la cadena de valor de la </a:t>
            </a:r>
            <a:r>
              <a:rPr lang="ca-ES" dirty="0" err="1"/>
              <a:t>R</a:t>
            </a:r>
            <a:r>
              <a:rPr lang="ca-ES" dirty="0"/>
              <a:t> + D + i, que faci possible la transició industrial, digital i ecològica necessàries per a la recuperació socioeconòmica.</a:t>
            </a:r>
            <a:endParaRPr lang="es-ES" dirty="0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7F604000-AF28-8F4C-AA9C-DABB1354BC5C}"/>
              </a:ext>
            </a:extLst>
          </p:cNvPr>
          <p:cNvGrpSpPr/>
          <p:nvPr/>
        </p:nvGrpSpPr>
        <p:grpSpPr>
          <a:xfrm>
            <a:off x="22596" y="-574709"/>
            <a:ext cx="2803771" cy="2959549"/>
            <a:chOff x="3934120" y="1684966"/>
            <a:chExt cx="2803771" cy="2959549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F420F152-1725-CA4E-9524-5C4EAC62AB42}"/>
                </a:ext>
              </a:extLst>
            </p:cNvPr>
            <p:cNvSpPr txBox="1"/>
            <p:nvPr/>
          </p:nvSpPr>
          <p:spPr>
            <a:xfrm>
              <a:off x="3934120" y="1684966"/>
              <a:ext cx="780357" cy="27084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7000" spc="-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Verdana" panose="020B0604030504040204" pitchFamily="34" charset="0"/>
                  <a:cs typeface="Arial" panose="020B0604020202020204" pitchFamily="34" charset="0"/>
                </a:rPr>
                <a:t>β</a:t>
              </a:r>
              <a:endParaRPr lang="es-ES" sz="17000" spc="-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4B8333D-7449-5247-B2FF-44C20FF8BD3A}"/>
                </a:ext>
              </a:extLst>
            </p:cNvPr>
            <p:cNvSpPr txBox="1"/>
            <p:nvPr/>
          </p:nvSpPr>
          <p:spPr>
            <a:xfrm>
              <a:off x="4658476" y="2182700"/>
              <a:ext cx="2079415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0" b="1" spc="-800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tang" panose="02030600000101010101" pitchFamily="18" charset="-127"/>
                  <a:ea typeface="Batang" panose="02030600000101010101" pitchFamily="18" charset="-127"/>
                </a:rPr>
                <a:t>3</a:t>
              </a:r>
              <a:r>
                <a:rPr lang="es-ES" sz="14000" b="1" spc="-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tang" panose="02030600000101010101" pitchFamily="18" charset="-127"/>
                  <a:ea typeface="Batang" panose="02030600000101010101" pitchFamily="18" charset="-127"/>
                </a:rPr>
                <a:t>0</a:t>
              </a: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71BCE0B-9CA4-B248-BD45-5BE553D5030B}"/>
                </a:ext>
              </a:extLst>
            </p:cNvPr>
            <p:cNvSpPr txBox="1"/>
            <p:nvPr/>
          </p:nvSpPr>
          <p:spPr>
            <a:xfrm>
              <a:off x="4658476" y="4121295"/>
              <a:ext cx="20794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DISTRICT</a:t>
              </a:r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068563D-1761-AA4B-A35C-BF6AFCDAE65F}"/>
              </a:ext>
            </a:extLst>
          </p:cNvPr>
          <p:cNvSpPr/>
          <p:nvPr/>
        </p:nvSpPr>
        <p:spPr>
          <a:xfrm>
            <a:off x="7171765" y="4773191"/>
            <a:ext cx="2367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COMTEC</a:t>
            </a:r>
          </a:p>
          <a:p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</a:rPr>
              <a:t>AMBIC</a:t>
            </a:r>
          </a:p>
          <a:p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</a:rPr>
              <a:t>SYMDUSTRY</a:t>
            </a:r>
            <a:endParaRPr lang="es-E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D5A309F1-DB38-FC4B-8F26-38666E170E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950183"/>
              </p:ext>
            </p:extLst>
          </p:nvPr>
        </p:nvGraphicFramePr>
        <p:xfrm>
          <a:off x="328449" y="3284506"/>
          <a:ext cx="3593951" cy="1615440"/>
        </p:xfrm>
        <a:graphic>
          <a:graphicData uri="http://schemas.openxmlformats.org/drawingml/2006/table">
            <a:tbl>
              <a:tblPr/>
              <a:tblGrid>
                <a:gridCol w="3593951">
                  <a:extLst>
                    <a:ext uri="{9D8B030D-6E8A-4147-A177-3AD203B41FA5}">
                      <a16:colId xmlns:a16="http://schemas.microsoft.com/office/drawing/2014/main" val="42704879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2800" b="1" dirty="0">
                          <a:effectLst/>
                          <a:latin typeface="Helvetica" pitchFamily="2" charset="0"/>
                        </a:rPr>
                        <a:t>ASTIP: </a:t>
                      </a:r>
                    </a:p>
                    <a:p>
                      <a:r>
                        <a:rPr lang="es-ES" sz="2600" dirty="0">
                          <a:effectLst/>
                          <a:latin typeface="Helvetica" pitchFamily="2" charset="0"/>
                        </a:rPr>
                        <a:t>ALBA </a:t>
                      </a:r>
                      <a:r>
                        <a:rPr lang="es-ES" sz="2600" dirty="0" err="1">
                          <a:effectLst/>
                          <a:latin typeface="Helvetica" pitchFamily="2" charset="0"/>
                        </a:rPr>
                        <a:t>Science</a:t>
                      </a:r>
                      <a:r>
                        <a:rPr lang="es-ES" sz="2600" dirty="0">
                          <a:effectLst/>
                          <a:latin typeface="Helvetica" pitchFamily="2" charset="0"/>
                        </a:rPr>
                        <a:t>, </a:t>
                      </a:r>
                      <a:r>
                        <a:rPr lang="es-ES" sz="2600" dirty="0" err="1">
                          <a:effectLst/>
                          <a:latin typeface="Helvetica" pitchFamily="2" charset="0"/>
                        </a:rPr>
                        <a:t>Technology</a:t>
                      </a:r>
                      <a:r>
                        <a:rPr lang="es-ES" sz="2600" dirty="0">
                          <a:effectLst/>
                          <a:latin typeface="Helvetica" pitchFamily="2" charset="0"/>
                        </a:rPr>
                        <a:t> and </a:t>
                      </a:r>
                      <a:r>
                        <a:rPr lang="es-ES" sz="2600" dirty="0" err="1">
                          <a:effectLst/>
                          <a:latin typeface="Helvetica" pitchFamily="2" charset="0"/>
                        </a:rPr>
                        <a:t>Innovation</a:t>
                      </a:r>
                      <a:r>
                        <a:rPr lang="es-ES" sz="2600" dirty="0">
                          <a:effectLst/>
                          <a:latin typeface="Helvetica" pitchFamily="2" charset="0"/>
                        </a:rPr>
                        <a:t> Park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831159"/>
                  </a:ext>
                </a:extLst>
              </a:tr>
            </a:tbl>
          </a:graphicData>
        </a:graphic>
      </p:graphicFrame>
      <p:sp>
        <p:nvSpPr>
          <p:cNvPr id="14" name="Rectangle 1">
            <a:extLst>
              <a:ext uri="{FF2B5EF4-FFF2-40B4-BE49-F238E27FC236}">
                <a16:creationId xmlns:a16="http://schemas.microsoft.com/office/drawing/2014/main" id="{1ECB5922-92C8-2D4A-86F8-ECE7FA8A8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31" y="4626227"/>
            <a:ext cx="41669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D3D3FEE-AB5C-EA46-A4EA-D6B5B735C5BB}"/>
              </a:ext>
            </a:extLst>
          </p:cNvPr>
          <p:cNvSpPr/>
          <p:nvPr/>
        </p:nvSpPr>
        <p:spPr>
          <a:xfrm>
            <a:off x="6708532" y="2384840"/>
            <a:ext cx="12277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b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CREATECS</a:t>
            </a:r>
            <a:r>
              <a:rPr lang="ca-ES" sz="1400" b="1" baseline="30000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endParaRPr lang="es-ES" sz="1400" baseline="30000" dirty="0">
              <a:solidFill>
                <a:schemeClr val="bg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2F65EDB-0149-D640-93C8-65F3D2D4B1AC}"/>
              </a:ext>
            </a:extLst>
          </p:cNvPr>
          <p:cNvSpPr/>
          <p:nvPr/>
        </p:nvSpPr>
        <p:spPr>
          <a:xfrm>
            <a:off x="6743094" y="2784950"/>
            <a:ext cx="10401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b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EURECAT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FD0FC0B-28EE-6F44-B48B-4C04740C5B2F}"/>
              </a:ext>
            </a:extLst>
          </p:cNvPr>
          <p:cNvSpPr/>
          <p:nvPr/>
        </p:nvSpPr>
        <p:spPr>
          <a:xfrm>
            <a:off x="6731680" y="2584895"/>
            <a:ext cx="10534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b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ESCALAB</a:t>
            </a:r>
            <a:endParaRPr lang="es-ES" sz="1400" baseline="30000" dirty="0">
              <a:solidFill>
                <a:schemeClr val="bg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E46F4A5-76FB-194E-BEAA-761B68244F83}"/>
              </a:ext>
            </a:extLst>
          </p:cNvPr>
          <p:cNvSpPr/>
          <p:nvPr/>
        </p:nvSpPr>
        <p:spPr>
          <a:xfrm>
            <a:off x="6743094" y="2959517"/>
            <a:ext cx="6639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b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B086ECD-C8F1-4947-BBDF-D587BA15F6C8}"/>
              </a:ext>
            </a:extLst>
          </p:cNvPr>
          <p:cNvSpPr/>
          <p:nvPr/>
        </p:nvSpPr>
        <p:spPr>
          <a:xfrm>
            <a:off x="2981662" y="3260818"/>
            <a:ext cx="83802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/>
              <a:t>Ecosistema per a crear una economia resistent, eficient en recursos i competitiva centrada en l'energia verda, la transició digital i la salut, basada en la investigació científica, el desenvolupament tecnològic i la innovació industrial a partir de la interdisciplinarietat en  materials i sistemes biològics complexos que combina una combinació única d’eines d’imatge i caracterització, </a:t>
            </a:r>
            <a:r>
              <a:rPr lang="ca-ES" dirty="0" err="1"/>
              <a:t>big</a:t>
            </a:r>
            <a:r>
              <a:rPr lang="ca-ES" dirty="0"/>
              <a:t> data, creixement de materials i instal·lacions de fabricació de dispositius.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1677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E8F447A-3ADF-B042-84BF-2480B4405CD1}"/>
              </a:ext>
            </a:extLst>
          </p:cNvPr>
          <p:cNvSpPr/>
          <p:nvPr/>
        </p:nvSpPr>
        <p:spPr>
          <a:xfrm>
            <a:off x="336992" y="256044"/>
            <a:ext cx="113252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ca-E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què un districte d’innovació? </a:t>
            </a:r>
            <a:r>
              <a:rPr lang="ca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Perquè es una zona urbana molt singular amb xarxes de producció de coneixement, (universitats, centres de recerca, entitats culturals i empreses intensives en coneixement) que interactua amb la comunitat i la ciutadania. Aquest context genera oportunitats d’aprenentatge i desenvolupament professional,   afavoreix la creació, l’escalat i l’atracció d’empreses de ràpid creixement, juntament amb nous productes i processos, impulsant un creixement econòmic més productiu i inclusiu.</a:t>
            </a:r>
          </a:p>
        </p:txBody>
      </p:sp>
      <p:pic>
        <p:nvPicPr>
          <p:cNvPr id="8" name="Imagen 7" descr="Mapa de una ciudad&#10;&#10;Descripción generada automáticamente con confianza media">
            <a:extLst>
              <a:ext uri="{FF2B5EF4-FFF2-40B4-BE49-F238E27FC236}">
                <a16:creationId xmlns:a16="http://schemas.microsoft.com/office/drawing/2014/main" id="{225A6E7F-5BB8-CE42-9111-E148C1864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30" y="2167665"/>
            <a:ext cx="6049871" cy="413631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91B98CD6-D6AA-5946-B2E7-BA60659528E7}"/>
              </a:ext>
            </a:extLst>
          </p:cNvPr>
          <p:cNvSpPr/>
          <p:nvPr/>
        </p:nvSpPr>
        <p:spPr>
          <a:xfrm>
            <a:off x="3863694" y="5000151"/>
            <a:ext cx="2367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COMTEC</a:t>
            </a:r>
          </a:p>
          <a:p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</a:rPr>
              <a:t>AMBIC</a:t>
            </a:r>
          </a:p>
          <a:p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</a:rPr>
              <a:t>SYMDUSTRY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F181B97-C5D9-AB40-92E1-8AC2411DB960}"/>
              </a:ext>
            </a:extLst>
          </p:cNvPr>
          <p:cNvSpPr/>
          <p:nvPr/>
        </p:nvSpPr>
        <p:spPr>
          <a:xfrm>
            <a:off x="3522631" y="3028890"/>
            <a:ext cx="10757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200" b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CREATECS</a:t>
            </a:r>
            <a:r>
              <a:rPr lang="ca-ES" sz="1200" b="1" baseline="30000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endParaRPr lang="es-ES" sz="1200" baseline="30000" dirty="0">
              <a:solidFill>
                <a:schemeClr val="bg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7024702-E5FF-C344-AAA5-E5FD4DA61DD2}"/>
              </a:ext>
            </a:extLst>
          </p:cNvPr>
          <p:cNvSpPr/>
          <p:nvPr/>
        </p:nvSpPr>
        <p:spPr>
          <a:xfrm>
            <a:off x="3557193" y="3429000"/>
            <a:ext cx="915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200" b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EURECAT</a:t>
            </a:r>
            <a:endParaRPr lang="es-ES" sz="1200" baseline="30000" dirty="0">
              <a:solidFill>
                <a:schemeClr val="bg1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B604692-4E47-1C45-A92C-49DB7DB965B6}"/>
              </a:ext>
            </a:extLst>
          </p:cNvPr>
          <p:cNvSpPr/>
          <p:nvPr/>
        </p:nvSpPr>
        <p:spPr>
          <a:xfrm>
            <a:off x="3545779" y="3228945"/>
            <a:ext cx="9268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200" b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ESCALAB</a:t>
            </a:r>
            <a:endParaRPr lang="es-ES" sz="1200" baseline="30000" dirty="0">
              <a:solidFill>
                <a:schemeClr val="bg1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BC46944-C7FD-474B-BE27-DDE55C217C2F}"/>
              </a:ext>
            </a:extLst>
          </p:cNvPr>
          <p:cNvSpPr/>
          <p:nvPr/>
        </p:nvSpPr>
        <p:spPr>
          <a:xfrm>
            <a:off x="4140653" y="4389436"/>
            <a:ext cx="5950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200" b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EAST</a:t>
            </a:r>
            <a:endParaRPr lang="es-ES" sz="1200" baseline="30000" dirty="0">
              <a:solidFill>
                <a:schemeClr val="bg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6490261B-990C-D842-9937-7D28D7388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307" y="2525656"/>
            <a:ext cx="1877466" cy="1710167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C4F803A8-79D4-0145-815D-B1546766FBED}"/>
              </a:ext>
            </a:extLst>
          </p:cNvPr>
          <p:cNvSpPr/>
          <p:nvPr/>
        </p:nvSpPr>
        <p:spPr>
          <a:xfrm>
            <a:off x="2136034" y="4873245"/>
            <a:ext cx="1241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Helvetica" pitchFamily="2" charset="0"/>
              </a:rPr>
              <a:t>ASTIP</a:t>
            </a:r>
            <a:endParaRPr lang="es-ES" sz="2800" dirty="0">
              <a:solidFill>
                <a:schemeClr val="bg1"/>
              </a:solidFill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D6EA63C7-843C-C846-8232-743A399B1DAA}"/>
              </a:ext>
            </a:extLst>
          </p:cNvPr>
          <p:cNvGrpSpPr/>
          <p:nvPr/>
        </p:nvGrpSpPr>
        <p:grpSpPr>
          <a:xfrm>
            <a:off x="8405331" y="3933476"/>
            <a:ext cx="1413811" cy="376841"/>
            <a:chOff x="0" y="0"/>
            <a:chExt cx="2477852" cy="661003"/>
          </a:xfrm>
        </p:grpSpPr>
        <p:pic>
          <p:nvPicPr>
            <p:cNvPr id="22" name="Imagen 21" descr="Eurecat Centro Tecnológico de Cataluña - Innovando para las empresas">
              <a:extLst>
                <a:ext uri="{FF2B5EF4-FFF2-40B4-BE49-F238E27FC236}">
                  <a16:creationId xmlns:a16="http://schemas.microsoft.com/office/drawing/2014/main" id="{D7B08F8A-DF0E-7744-95F8-CFF152A941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60037" cy="661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Imagen 22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C8F447DE-A78F-7D49-B4EC-CAD1F0826B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5598" y="140801"/>
              <a:ext cx="1022254" cy="47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Imagen 23" descr="Texto&#10;&#10;Descripción generada automáticamente">
            <a:extLst>
              <a:ext uri="{FF2B5EF4-FFF2-40B4-BE49-F238E27FC236}">
                <a16:creationId xmlns:a16="http://schemas.microsoft.com/office/drawing/2014/main" id="{28BBC22A-94D0-0E4D-AD5A-151A3F9A421B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0485908" y="2832089"/>
            <a:ext cx="863636" cy="314563"/>
          </a:xfrm>
          <a:prstGeom prst="rect">
            <a:avLst/>
          </a:prstGeom>
        </p:spPr>
      </p:pic>
      <p:pic>
        <p:nvPicPr>
          <p:cNvPr id="25" name="Imagen 24" descr="Imagen que contiene Texto&#10;&#10;Descripción generada automáticamente">
            <a:extLst>
              <a:ext uri="{FF2B5EF4-FFF2-40B4-BE49-F238E27FC236}">
                <a16:creationId xmlns:a16="http://schemas.microsoft.com/office/drawing/2014/main" id="{8EE3C16B-8602-754E-88DD-6A3F002CDF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78463" y="2596186"/>
            <a:ext cx="1173714" cy="328338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5C23BC79-B0A9-6A44-B191-D757FB7BD6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5431" y="4722570"/>
            <a:ext cx="1146816" cy="378331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CAD0057-A94C-8A44-8EEC-391F44299E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90189" y="4722570"/>
            <a:ext cx="1081581" cy="242897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BCBF78D-1C17-BD4B-8B16-B6B90B0422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72693" y="4712921"/>
            <a:ext cx="876851" cy="262196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EEE3A84D-36B8-4A4F-9C60-A087E6B17E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5502" y="2989371"/>
            <a:ext cx="1631790" cy="671365"/>
          </a:xfrm>
          <a:prstGeom prst="rect">
            <a:avLst/>
          </a:prstGeom>
        </p:spPr>
      </p:pic>
      <p:pic>
        <p:nvPicPr>
          <p:cNvPr id="3074" name="Picture 2" descr="El CSIC y su Fundación presentan al sector empresarial el Programa ComFuturo">
            <a:extLst>
              <a:ext uri="{FF2B5EF4-FFF2-40B4-BE49-F238E27FC236}">
                <a16:creationId xmlns:a16="http://schemas.microsoft.com/office/drawing/2014/main" id="{42508598-99D0-EF46-933B-0031B9F5F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747" y="5222580"/>
            <a:ext cx="1005709" cy="3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me — en">
            <a:extLst>
              <a:ext uri="{FF2B5EF4-FFF2-40B4-BE49-F238E27FC236}">
                <a16:creationId xmlns:a16="http://schemas.microsoft.com/office/drawing/2014/main" id="{D6F7F355-C633-DB44-9460-CB31761AF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331" y="5785349"/>
            <a:ext cx="784858" cy="40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ecot - DPO &amp; it law">
            <a:extLst>
              <a:ext uri="{FF2B5EF4-FFF2-40B4-BE49-F238E27FC236}">
                <a16:creationId xmlns:a16="http://schemas.microsoft.com/office/drawing/2014/main" id="{4952D91C-4F69-4148-9E6E-01FADFBEC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693" y="3528521"/>
            <a:ext cx="876851" cy="4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277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B6C3B99-9EFD-7543-8C28-8A132E601369}"/>
              </a:ext>
            </a:extLst>
          </p:cNvPr>
          <p:cNvSpPr/>
          <p:nvPr/>
        </p:nvSpPr>
        <p:spPr>
          <a:xfrm>
            <a:off x="413633" y="689789"/>
            <a:ext cx="11570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b="1" dirty="0">
                <a:latin typeface="Arial" panose="020B0604020202020204" pitchFamily="34" charset="0"/>
                <a:ea typeface="Calibri" panose="020F0502020204030204" pitchFamily="34" charset="0"/>
              </a:rPr>
              <a:t>Per què </a:t>
            </a:r>
            <a:r>
              <a:rPr kumimoji="0" lang="ca-ES" altLang="zh-CN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  <a:ea typeface="SimSun" panose="02010600030101010101" pitchFamily="2" charset="-122"/>
                <a:cs typeface="Arial" panose="020B0604020202020204" pitchFamily="34" charset="0"/>
              </a:rPr>
              <a:t>β</a:t>
            </a:r>
            <a:r>
              <a:rPr lang="ca-ES" altLang="zh-CN" b="1" i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30?</a:t>
            </a:r>
            <a:r>
              <a:rPr lang="ca-E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a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Perquè apostem per la proximitat al territori de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les diferents parts de la cadena de valor de la R&amp;I.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8CEDE02-2AF4-3A44-951B-BF0E3B19D7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231" y="2288335"/>
            <a:ext cx="5707904" cy="456966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93C858F-1299-434B-ABDB-008E7D4688DD}"/>
              </a:ext>
            </a:extLst>
          </p:cNvPr>
          <p:cNvSpPr/>
          <p:nvPr/>
        </p:nvSpPr>
        <p:spPr>
          <a:xfrm>
            <a:off x="413633" y="1104343"/>
            <a:ext cx="114305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Així, entenem aquest districte  com un entorn </a:t>
            </a:r>
            <a:r>
              <a:rPr kumimoji="0" lang="ca-ES" altLang="zh-CN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  <a:ea typeface="SimSun" panose="02010600030101010101" pitchFamily="2" charset="-122"/>
                <a:cs typeface="Arial" panose="020B0604020202020204" pitchFamily="34" charset="0"/>
              </a:rPr>
              <a:t>β</a:t>
            </a:r>
            <a:r>
              <a:rPr lang="ca-ES" altLang="zh-CN" sz="2800" b="1" i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ca-ES" altLang="zh-CN" dirty="0">
                <a:latin typeface="Arial" panose="020B0604020202020204" pitchFamily="34" charset="0"/>
                <a:cs typeface="Arial" panose="020B0604020202020204" pitchFamily="34" charset="0"/>
              </a:rPr>
              <a:t>un nou model adreçat a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enfortir la cadena de valor en les seves etapes més dèbils i crítiques de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tecnologies (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TRL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), com són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 els prototips, les plantes pilot i de demostració,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tot tenint en compte al mateix temps les dimensions socials d’aquestes tecnologies (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SRL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D238597-16B2-F745-84C9-9EA56745889D}"/>
              </a:ext>
            </a:extLst>
          </p:cNvPr>
          <p:cNvSpPr/>
          <p:nvPr/>
        </p:nvSpPr>
        <p:spPr>
          <a:xfrm>
            <a:off x="413633" y="0"/>
            <a:ext cx="11325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b="1" dirty="0">
                <a:latin typeface="Arial" panose="020B0604020202020204" pitchFamily="34" charset="0"/>
                <a:ea typeface="Calibri" panose="020F0502020204030204" pitchFamily="34" charset="0"/>
              </a:rPr>
              <a:t>Per què metropolità?</a:t>
            </a:r>
            <a:r>
              <a:rPr lang="ca-ES" dirty="0">
                <a:latin typeface="Arial" panose="020B0604020202020204" pitchFamily="34" charset="0"/>
                <a:ea typeface="Calibri" panose="020F0502020204030204" pitchFamily="34" charset="0"/>
              </a:rPr>
              <a:t> Perquè volem que aquestes oportunitats s’aprofitin via innovació, en general, a tots els (23) municipis de  l’àmbit B-30 i, en particular, a tots els polígons que hi ha al corredor B-30.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097156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30BC35E-D861-2E41-9312-80F78DB83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740285"/>
              </p:ext>
            </p:extLst>
          </p:nvPr>
        </p:nvGraphicFramePr>
        <p:xfrm>
          <a:off x="1009651" y="3773245"/>
          <a:ext cx="10515600" cy="2743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8611582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b="1" i="1" dirty="0">
                          <a:effectLst/>
                          <a:latin typeface="Helvetica" pitchFamily="2" charset="0"/>
                        </a:rPr>
                        <a:t>Recerca i </a:t>
                      </a:r>
                      <a:r>
                        <a:rPr lang="es-ES" b="1" i="1" dirty="0" err="1">
                          <a:effectLst/>
                          <a:latin typeface="Helvetica" pitchFamily="2" charset="0"/>
                        </a:rPr>
                        <a:t>innovació</a:t>
                      </a:r>
                      <a:r>
                        <a:rPr lang="es-ES" b="1" i="1" dirty="0">
                          <a:effectLst/>
                          <a:latin typeface="Helvetica" pitchFamily="2" charset="0"/>
                        </a:rPr>
                        <a:t> en </a:t>
                      </a:r>
                      <a:r>
                        <a:rPr lang="es-ES" b="1" i="1" dirty="0" err="1">
                          <a:effectLst/>
                          <a:latin typeface="Helvetica" pitchFamily="2" charset="0"/>
                        </a:rPr>
                        <a:t>Aplicacions</a:t>
                      </a:r>
                      <a:r>
                        <a:rPr lang="es-ES" b="1" i="1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es-ES" b="1" i="1" dirty="0" err="1">
                          <a:effectLst/>
                          <a:latin typeface="Helvetica" pitchFamily="2" charset="0"/>
                        </a:rPr>
                        <a:t>Tecnològiques</a:t>
                      </a:r>
                      <a:r>
                        <a:rPr lang="es-ES" b="1" i="1" dirty="0">
                          <a:effectLst/>
                          <a:latin typeface="Helvetica" pitchFamily="2" charset="0"/>
                        </a:rPr>
                        <a:t>, </a:t>
                      </a:r>
                      <a:r>
                        <a:rPr lang="es-ES" b="1" i="1" dirty="0" err="1">
                          <a:effectLst/>
                          <a:latin typeface="Helvetica" pitchFamily="2" charset="0"/>
                        </a:rPr>
                        <a:t>Socials</a:t>
                      </a:r>
                      <a:r>
                        <a:rPr lang="es-ES" b="1" i="1" dirty="0">
                          <a:effectLst/>
                          <a:latin typeface="Helvetica" pitchFamily="2" charset="0"/>
                        </a:rPr>
                        <a:t> i Sostenibles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955227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654D099-7FC1-1946-998B-71F3A313F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285299"/>
              </p:ext>
            </p:extLst>
          </p:nvPr>
        </p:nvGraphicFramePr>
        <p:xfrm>
          <a:off x="1009651" y="4159008"/>
          <a:ext cx="10515600" cy="2743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4747851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b="1" i="1" dirty="0" err="1">
                          <a:effectLst/>
                          <a:latin typeface="Helvetica" pitchFamily="2" charset="0"/>
                        </a:rPr>
                        <a:t>Arreplegament</a:t>
                      </a:r>
                      <a:r>
                        <a:rPr lang="es-ES" b="1" i="1" dirty="0">
                          <a:effectLst/>
                          <a:latin typeface="Helvetica" pitchFamily="2" charset="0"/>
                        </a:rPr>
                        <a:t> de </a:t>
                      </a:r>
                      <a:r>
                        <a:rPr lang="es-ES" b="1" i="1" dirty="0" err="1">
                          <a:effectLst/>
                          <a:latin typeface="Helvetica" pitchFamily="2" charset="0"/>
                        </a:rPr>
                        <a:t>capacitats</a:t>
                      </a:r>
                      <a:r>
                        <a:rPr lang="es-ES" b="1" i="1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es-ES" b="1" i="1" dirty="0" err="1">
                          <a:effectLst/>
                          <a:latin typeface="Helvetica" pitchFamily="2" charset="0"/>
                        </a:rPr>
                        <a:t>tecnològiques</a:t>
                      </a:r>
                      <a:r>
                        <a:rPr lang="es-ES" b="1" i="1" dirty="0">
                          <a:effectLst/>
                          <a:latin typeface="Helvetica" pitchFamily="2" charset="0"/>
                        </a:rPr>
                        <a:t> per </a:t>
                      </a:r>
                      <a:r>
                        <a:rPr lang="es-ES" b="1" i="1" dirty="0" err="1">
                          <a:effectLst/>
                          <a:latin typeface="Helvetica" pitchFamily="2" charset="0"/>
                        </a:rPr>
                        <a:t>aconseguir</a:t>
                      </a:r>
                      <a:r>
                        <a:rPr lang="es-ES" b="1" i="1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es-ES" b="1" i="1" dirty="0" err="1">
                          <a:effectLst/>
                          <a:latin typeface="Helvetica" pitchFamily="2" charset="0"/>
                        </a:rPr>
                        <a:t>massa</a:t>
                      </a:r>
                      <a:r>
                        <a:rPr lang="es-ES" b="1" i="1" dirty="0">
                          <a:effectLst/>
                          <a:latin typeface="Helvetica" pitchFamily="2" charset="0"/>
                        </a:rPr>
                        <a:t> crítica al </a:t>
                      </a:r>
                      <a:r>
                        <a:rPr lang="es-ES" b="1" i="1" dirty="0" err="1">
                          <a:effectLst/>
                          <a:latin typeface="Helvetica" pitchFamily="2" charset="0"/>
                        </a:rPr>
                        <a:t>territori</a:t>
                      </a:r>
                      <a:r>
                        <a:rPr lang="es-ES" b="1" i="1" dirty="0">
                          <a:effectLst/>
                          <a:latin typeface="Helvetica" pitchFamily="2" charset="0"/>
                        </a:rPr>
                        <a:t> B-30 </a:t>
                      </a:r>
                      <a:endParaRPr lang="es-ES" dirty="0">
                        <a:effectLst/>
                        <a:latin typeface="Helvetica" pitchFamily="2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7294042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FE50C90-C59A-1846-9A6F-2B723E116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328284"/>
              </p:ext>
            </p:extLst>
          </p:nvPr>
        </p:nvGraphicFramePr>
        <p:xfrm>
          <a:off x="1009651" y="4544771"/>
          <a:ext cx="10515600" cy="2743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4231866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b="1" i="1" dirty="0" err="1">
                          <a:effectLst/>
                          <a:latin typeface="Helvetica" pitchFamily="2" charset="0"/>
                        </a:rPr>
                        <a:t>Escalabilitat</a:t>
                      </a:r>
                      <a:r>
                        <a:rPr lang="es-ES" b="1" i="1" dirty="0">
                          <a:effectLst/>
                          <a:latin typeface="Helvetica" pitchFamily="2" charset="0"/>
                        </a:rPr>
                        <a:t> industrial </a:t>
                      </a:r>
                      <a:r>
                        <a:rPr lang="es-ES" b="1" i="1" dirty="0" err="1">
                          <a:effectLst/>
                          <a:latin typeface="Helvetica" pitchFamily="2" charset="0"/>
                        </a:rPr>
                        <a:t>dels</a:t>
                      </a:r>
                      <a:r>
                        <a:rPr lang="es-ES" b="1" i="1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es-ES" b="1" i="1" dirty="0" err="1">
                          <a:effectLst/>
                          <a:latin typeface="Helvetica" pitchFamily="2" charset="0"/>
                        </a:rPr>
                        <a:t>resultats</a:t>
                      </a:r>
                      <a:r>
                        <a:rPr lang="es-ES" b="1" i="1" dirty="0">
                          <a:effectLst/>
                          <a:latin typeface="Helvetica" pitchFamily="2" charset="0"/>
                        </a:rPr>
                        <a:t> de recerca </a:t>
                      </a:r>
                      <a:endParaRPr lang="es-ES" dirty="0">
                        <a:effectLst/>
                        <a:latin typeface="Helvetica" pitchFamily="2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095552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F733E291-865D-5E4D-9E50-088A30133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008772"/>
              </p:ext>
            </p:extLst>
          </p:nvPr>
        </p:nvGraphicFramePr>
        <p:xfrm>
          <a:off x="1009651" y="4930534"/>
          <a:ext cx="10515600" cy="5486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6688973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b="1" i="1" dirty="0" err="1">
                          <a:effectLst/>
                          <a:latin typeface="Helvetica" pitchFamily="2" charset="0"/>
                        </a:rPr>
                        <a:t>Emprenedoria</a:t>
                      </a:r>
                      <a:r>
                        <a:rPr lang="es-ES" b="1" i="1" dirty="0">
                          <a:effectLst/>
                          <a:latin typeface="Helvetica" pitchFamily="2" charset="0"/>
                        </a:rPr>
                        <a:t> i </a:t>
                      </a:r>
                      <a:r>
                        <a:rPr lang="es-ES" b="1" i="1" dirty="0" err="1">
                          <a:effectLst/>
                          <a:latin typeface="Helvetica" pitchFamily="2" charset="0"/>
                        </a:rPr>
                        <a:t>Aliances</a:t>
                      </a:r>
                      <a:r>
                        <a:rPr lang="es-ES" b="1" i="1" dirty="0">
                          <a:effectLst/>
                          <a:latin typeface="Helvetica" pitchFamily="2" charset="0"/>
                        </a:rPr>
                        <a:t> per la </a:t>
                      </a:r>
                      <a:r>
                        <a:rPr lang="es-ES" b="1" i="1" dirty="0" err="1">
                          <a:effectLst/>
                          <a:latin typeface="Helvetica" pitchFamily="2" charset="0"/>
                        </a:rPr>
                        <a:t>Sostenibilitat</a:t>
                      </a:r>
                      <a:r>
                        <a:rPr lang="es-ES" b="1" i="1" dirty="0">
                          <a:effectLst/>
                          <a:latin typeface="Helvetica" pitchFamily="2" charset="0"/>
                        </a:rPr>
                        <a:t> Territorial</a:t>
                      </a:r>
                    </a:p>
                    <a:p>
                      <a:r>
                        <a:rPr lang="es-ES" b="1" i="1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es-ES" dirty="0">
                        <a:effectLst/>
                        <a:latin typeface="Helvetica" pitchFamily="2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94350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0301D04B-5416-F140-8E34-106EAF6C0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826117"/>
              </p:ext>
            </p:extLst>
          </p:nvPr>
        </p:nvGraphicFramePr>
        <p:xfrm>
          <a:off x="1009651" y="963771"/>
          <a:ext cx="10515600" cy="2743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7675866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b="1" i="1" dirty="0" err="1">
                          <a:effectLst/>
                          <a:latin typeface="Helvetica" pitchFamily="2" charset="0"/>
                        </a:rPr>
                        <a:t>Articulació</a:t>
                      </a:r>
                      <a:r>
                        <a:rPr lang="es-ES" b="1" i="1" dirty="0">
                          <a:effectLst/>
                          <a:latin typeface="Helvetica" pitchFamily="2" charset="0"/>
                        </a:rPr>
                        <a:t> de </a:t>
                      </a:r>
                      <a:r>
                        <a:rPr lang="es-ES" b="1" i="1" dirty="0" err="1">
                          <a:effectLst/>
                          <a:latin typeface="Helvetica" pitchFamily="2" charset="0"/>
                        </a:rPr>
                        <a:t>l’agenda</a:t>
                      </a:r>
                      <a:r>
                        <a:rPr lang="es-ES" b="1" i="1" dirty="0">
                          <a:effectLst/>
                          <a:latin typeface="Helvetica" pitchFamily="2" charset="0"/>
                        </a:rPr>
                        <a:t> de R&amp;I transformativa i programes </a:t>
                      </a:r>
                      <a:r>
                        <a:rPr lang="es-ES" b="1" i="1" dirty="0" err="1">
                          <a:effectLst/>
                          <a:latin typeface="Helvetica" pitchFamily="2" charset="0"/>
                        </a:rPr>
                        <a:t>formatius</a:t>
                      </a:r>
                      <a:r>
                        <a:rPr lang="es-ES" b="1" i="1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es-ES" dirty="0">
                        <a:effectLst/>
                        <a:latin typeface="Helvetica" pitchFamily="2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06772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44EAA47-7033-854E-A8FC-1C9BE87EE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363245"/>
              </p:ext>
            </p:extLst>
          </p:nvPr>
        </p:nvGraphicFramePr>
        <p:xfrm>
          <a:off x="1352550" y="822959"/>
          <a:ext cx="10515600" cy="3072384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6294900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br>
                        <a:rPr lang="es-ES" dirty="0">
                          <a:effectLst/>
                          <a:latin typeface="Helvetica" pitchFamily="2" charset="0"/>
                        </a:rPr>
                      </a:br>
                      <a:endParaRPr lang="es-ES" dirty="0">
                        <a:effectLst/>
                        <a:latin typeface="Helvetica" pitchFamily="2" charset="0"/>
                      </a:endParaRP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dirty="0" err="1">
                          <a:effectLst/>
                          <a:latin typeface="Helvetica" pitchFamily="2" charset="0"/>
                        </a:rPr>
                        <a:t>Cocreació</a:t>
                      </a:r>
                      <a:r>
                        <a:rPr lang="es-ES" dirty="0">
                          <a:effectLst/>
                          <a:latin typeface="Helvetica" pitchFamily="2" charset="0"/>
                        </a:rPr>
                        <a:t>: </a:t>
                      </a:r>
                      <a:r>
                        <a:rPr lang="es-ES" dirty="0" err="1">
                          <a:effectLst/>
                          <a:latin typeface="Helvetica" pitchFamily="2" charset="0"/>
                        </a:rPr>
                        <a:t>treballar</a:t>
                      </a:r>
                      <a:r>
                        <a:rPr lang="es-ES" dirty="0">
                          <a:effectLst/>
                          <a:latin typeface="Helvetica" pitchFamily="2" charset="0"/>
                        </a:rPr>
                        <a:t> i actuar </a:t>
                      </a:r>
                      <a:r>
                        <a:rPr lang="es-ES" dirty="0" err="1">
                          <a:effectLst/>
                          <a:latin typeface="Helvetica" pitchFamily="2" charset="0"/>
                        </a:rPr>
                        <a:t>col·laborativament</a:t>
                      </a:r>
                      <a:r>
                        <a:rPr lang="es-ES" dirty="0">
                          <a:effectLst/>
                          <a:latin typeface="Helvetica" pitchFamily="2" charset="0"/>
                        </a:rPr>
                        <a:t> per a una </a:t>
                      </a:r>
                      <a:r>
                        <a:rPr lang="es-ES" dirty="0" err="1">
                          <a:effectLst/>
                          <a:latin typeface="Helvetica" pitchFamily="2" charset="0"/>
                        </a:rPr>
                        <a:t>societat</a:t>
                      </a:r>
                      <a:r>
                        <a:rPr lang="es-ES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es-ES" dirty="0" err="1">
                          <a:effectLst/>
                          <a:latin typeface="Helvetica" pitchFamily="2" charset="0"/>
                        </a:rPr>
                        <a:t>millor</a:t>
                      </a:r>
                      <a:r>
                        <a:rPr lang="es-ES" dirty="0">
                          <a:effectLst/>
                          <a:latin typeface="Helvetica" pitchFamily="2" charset="0"/>
                        </a:rPr>
                        <a:t>. 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dirty="0" err="1">
                          <a:effectLst/>
                          <a:latin typeface="Helvetica" pitchFamily="2" charset="0"/>
                        </a:rPr>
                        <a:t>Difusió</a:t>
                      </a:r>
                      <a:r>
                        <a:rPr lang="es-ES" dirty="0">
                          <a:effectLst/>
                          <a:latin typeface="Helvetica" pitchFamily="2" charset="0"/>
                        </a:rPr>
                        <a:t>: compartir </a:t>
                      </a:r>
                      <a:r>
                        <a:rPr lang="es-ES" dirty="0" err="1">
                          <a:effectLst/>
                          <a:latin typeface="Helvetica" pitchFamily="2" charset="0"/>
                        </a:rPr>
                        <a:t>coneixement</a:t>
                      </a:r>
                      <a:r>
                        <a:rPr lang="es-ES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es-ES" dirty="0" err="1">
                          <a:effectLst/>
                          <a:latin typeface="Helvetica" pitchFamily="2" charset="0"/>
                        </a:rPr>
                        <a:t>amb</a:t>
                      </a:r>
                      <a:r>
                        <a:rPr lang="es-ES" dirty="0">
                          <a:effectLst/>
                          <a:latin typeface="Helvetica" pitchFamily="2" charset="0"/>
                        </a:rPr>
                        <a:t> la </a:t>
                      </a:r>
                      <a:r>
                        <a:rPr lang="es-ES" dirty="0" err="1">
                          <a:effectLst/>
                          <a:latin typeface="Helvetica" pitchFamily="2" charset="0"/>
                        </a:rPr>
                        <a:t>societat</a:t>
                      </a:r>
                      <a:r>
                        <a:rPr lang="es-ES" dirty="0">
                          <a:effectLst/>
                          <a:latin typeface="Helvetica" pitchFamily="2" charset="0"/>
                        </a:rPr>
                        <a:t>, </a:t>
                      </a:r>
                      <a:r>
                        <a:rPr lang="es-ES" dirty="0" err="1">
                          <a:effectLst/>
                          <a:latin typeface="Helvetica" pitchFamily="2" charset="0"/>
                        </a:rPr>
                        <a:t>els</a:t>
                      </a:r>
                      <a:r>
                        <a:rPr lang="es-ES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es-ES" dirty="0" err="1">
                          <a:effectLst/>
                          <a:latin typeface="Helvetica" pitchFamily="2" charset="0"/>
                        </a:rPr>
                        <a:t>territoris</a:t>
                      </a:r>
                      <a:r>
                        <a:rPr lang="es-ES" dirty="0">
                          <a:effectLst/>
                          <a:latin typeface="Helvetica" pitchFamily="2" charset="0"/>
                        </a:rPr>
                        <a:t> i les persones. 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effectLst/>
                          <a:latin typeface="Helvetica" pitchFamily="2" charset="0"/>
                        </a:rPr>
                        <a:t>Valor </a:t>
                      </a:r>
                      <a:r>
                        <a:rPr lang="es-ES" dirty="0" err="1">
                          <a:effectLst/>
                          <a:latin typeface="Helvetica" pitchFamily="2" charset="0"/>
                        </a:rPr>
                        <a:t>compartit</a:t>
                      </a:r>
                      <a:r>
                        <a:rPr lang="es-ES" dirty="0">
                          <a:effectLst/>
                          <a:latin typeface="Helvetica" pitchFamily="2" charset="0"/>
                        </a:rPr>
                        <a:t>: generar valor </a:t>
                      </a:r>
                      <a:r>
                        <a:rPr lang="es-ES" dirty="0" err="1">
                          <a:effectLst/>
                          <a:latin typeface="Helvetica" pitchFamily="2" charset="0"/>
                        </a:rPr>
                        <a:t>econòmic</a:t>
                      </a:r>
                      <a:r>
                        <a:rPr lang="es-ES" dirty="0">
                          <a:effectLst/>
                          <a:latin typeface="Helvetica" pitchFamily="2" charset="0"/>
                        </a:rPr>
                        <a:t>, social i ambiental </a:t>
                      </a:r>
                      <a:r>
                        <a:rPr lang="es-ES" dirty="0" err="1">
                          <a:effectLst/>
                          <a:latin typeface="Helvetica" pitchFamily="2" charset="0"/>
                        </a:rPr>
                        <a:t>amb</a:t>
                      </a:r>
                      <a:r>
                        <a:rPr lang="es-ES" dirty="0">
                          <a:effectLst/>
                          <a:latin typeface="Helvetica" pitchFamily="2" charset="0"/>
                        </a:rPr>
                        <a:t> la recerca i </a:t>
                      </a:r>
                      <a:r>
                        <a:rPr lang="es-ES" dirty="0" err="1">
                          <a:effectLst/>
                          <a:latin typeface="Helvetica" pitchFamily="2" charset="0"/>
                        </a:rPr>
                        <a:t>innovació</a:t>
                      </a:r>
                      <a:r>
                        <a:rPr lang="es-ES" dirty="0">
                          <a:effectLst/>
                          <a:latin typeface="Helvetica" pitchFamily="2" charset="0"/>
                        </a:rPr>
                        <a:t>. 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dirty="0" err="1">
                          <a:effectLst/>
                          <a:latin typeface="Helvetica" pitchFamily="2" charset="0"/>
                        </a:rPr>
                        <a:t>Circularitat</a:t>
                      </a:r>
                      <a:r>
                        <a:rPr lang="es-ES" dirty="0">
                          <a:effectLst/>
                          <a:latin typeface="Helvetica" pitchFamily="2" charset="0"/>
                        </a:rPr>
                        <a:t>: </a:t>
                      </a:r>
                      <a:r>
                        <a:rPr lang="es-ES" dirty="0" err="1">
                          <a:effectLst/>
                          <a:latin typeface="Helvetica" pitchFamily="2" charset="0"/>
                        </a:rPr>
                        <a:t>canviar</a:t>
                      </a:r>
                      <a:r>
                        <a:rPr lang="es-ES" dirty="0">
                          <a:effectLst/>
                          <a:latin typeface="Helvetica" pitchFamily="2" charset="0"/>
                        </a:rPr>
                        <a:t> la manera de consumir i </a:t>
                      </a:r>
                      <a:r>
                        <a:rPr lang="es-ES" dirty="0" err="1">
                          <a:effectLst/>
                          <a:latin typeface="Helvetica" pitchFamily="2" charset="0"/>
                        </a:rPr>
                        <a:t>produir</a:t>
                      </a:r>
                      <a:r>
                        <a:rPr lang="es-ES" dirty="0">
                          <a:effectLst/>
                          <a:latin typeface="Helvetica" pitchFamily="2" charset="0"/>
                        </a:rPr>
                        <a:t>. 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effectLst/>
                          <a:latin typeface="Helvetica" pitchFamily="2" charset="0"/>
                        </a:rPr>
                        <a:t>Recerca i </a:t>
                      </a:r>
                      <a:r>
                        <a:rPr lang="es-ES" dirty="0" err="1">
                          <a:effectLst/>
                          <a:latin typeface="Helvetica" pitchFamily="2" charset="0"/>
                        </a:rPr>
                        <a:t>innovació</a:t>
                      </a:r>
                      <a:r>
                        <a:rPr lang="es-ES" dirty="0">
                          <a:effectLst/>
                          <a:latin typeface="Helvetica" pitchFamily="2" charset="0"/>
                        </a:rPr>
                        <a:t> responsable (RRI): orientar la recerca i la </a:t>
                      </a:r>
                      <a:r>
                        <a:rPr lang="es-ES" dirty="0" err="1">
                          <a:effectLst/>
                          <a:latin typeface="Helvetica" pitchFamily="2" charset="0"/>
                        </a:rPr>
                        <a:t>innovació</a:t>
                      </a:r>
                      <a:r>
                        <a:rPr lang="es-ES" dirty="0">
                          <a:effectLst/>
                          <a:latin typeface="Helvetica" pitchFamily="2" charset="0"/>
                        </a:rPr>
                        <a:t> a donar </a:t>
                      </a:r>
                      <a:r>
                        <a:rPr lang="es-ES" dirty="0" err="1">
                          <a:effectLst/>
                          <a:latin typeface="Helvetica" pitchFamily="2" charset="0"/>
                        </a:rPr>
                        <a:t>resposta</a:t>
                      </a:r>
                      <a:r>
                        <a:rPr lang="es-ES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es-ES" dirty="0" err="1">
                          <a:effectLst/>
                          <a:latin typeface="Helvetica" pitchFamily="2" charset="0"/>
                        </a:rPr>
                        <a:t>als</a:t>
                      </a:r>
                      <a:r>
                        <a:rPr lang="es-ES" dirty="0">
                          <a:effectLst/>
                          <a:latin typeface="Helvetica" pitchFamily="2" charset="0"/>
                        </a:rPr>
                        <a:t> reptes de la </a:t>
                      </a:r>
                      <a:r>
                        <a:rPr lang="es-ES" dirty="0" err="1">
                          <a:effectLst/>
                          <a:latin typeface="Helvetica" pitchFamily="2" charset="0"/>
                        </a:rPr>
                        <a:t>societat</a:t>
                      </a:r>
                      <a:r>
                        <a:rPr lang="es-ES" dirty="0">
                          <a:effectLst/>
                          <a:latin typeface="Helvetica" pitchFamily="2" charset="0"/>
                        </a:rPr>
                        <a:t> i a contribuir a una </a:t>
                      </a:r>
                      <a:r>
                        <a:rPr lang="es-ES" dirty="0" err="1">
                          <a:effectLst/>
                          <a:latin typeface="Helvetica" pitchFamily="2" charset="0"/>
                        </a:rPr>
                        <a:t>societat</a:t>
                      </a:r>
                      <a:r>
                        <a:rPr lang="es-ES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es-ES" dirty="0" err="1">
                          <a:effectLst/>
                          <a:latin typeface="Helvetica" pitchFamily="2" charset="0"/>
                        </a:rPr>
                        <a:t>més</a:t>
                      </a:r>
                      <a:r>
                        <a:rPr lang="es-ES" dirty="0">
                          <a:effectLst/>
                          <a:latin typeface="Helvetica" pitchFamily="2" charset="0"/>
                        </a:rPr>
                        <a:t> sostenible i </a:t>
                      </a:r>
                      <a:r>
                        <a:rPr lang="es-ES" dirty="0" err="1">
                          <a:effectLst/>
                          <a:latin typeface="Helvetica" pitchFamily="2" charset="0"/>
                        </a:rPr>
                        <a:t>resilient</a:t>
                      </a:r>
                      <a:r>
                        <a:rPr lang="es-ES" dirty="0">
                          <a:effectLst/>
                          <a:latin typeface="Helvetica" pitchFamily="2" charset="0"/>
                        </a:rPr>
                        <a:t> (</a:t>
                      </a:r>
                      <a:r>
                        <a:rPr lang="es-ES" dirty="0" err="1">
                          <a:effectLst/>
                          <a:latin typeface="Helvetica" pitchFamily="2" charset="0"/>
                        </a:rPr>
                        <a:t>capaç</a:t>
                      </a:r>
                      <a:r>
                        <a:rPr lang="es-ES" dirty="0">
                          <a:effectLst/>
                          <a:latin typeface="Helvetica" pitchFamily="2" charset="0"/>
                        </a:rPr>
                        <a:t> de limitar </a:t>
                      </a:r>
                    </a:p>
                    <a:p>
                      <a:br>
                        <a:rPr lang="es-ES" dirty="0">
                          <a:effectLst/>
                          <a:latin typeface="Helvetica" pitchFamily="2" charset="0"/>
                        </a:rPr>
                      </a:br>
                      <a:endParaRPr lang="es-ES" dirty="0">
                        <a:effectLst/>
                        <a:latin typeface="Helvetica" pitchFamily="2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19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134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776</Words>
  <Application>Microsoft Macintosh PowerPoint</Application>
  <PresentationFormat>Panorámica</PresentationFormat>
  <Paragraphs>50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6" baseType="lpstr">
      <vt:lpstr>Batang</vt:lpstr>
      <vt:lpstr>Arial</vt:lpstr>
      <vt:lpstr>Arial Black</vt:lpstr>
      <vt:lpstr>Calibri</vt:lpstr>
      <vt:lpstr>Calibri Light</vt:lpstr>
      <vt:lpstr>Garamond</vt:lpstr>
      <vt:lpstr>Helvetica</vt:lpstr>
      <vt:lpstr>PFSquareSansPro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Iván Martínez Flores</dc:creator>
  <cp:lastModifiedBy>Iván Martínez Flores</cp:lastModifiedBy>
  <cp:revision>13</cp:revision>
  <dcterms:created xsi:type="dcterms:W3CDTF">2021-04-07T11:59:16Z</dcterms:created>
  <dcterms:modified xsi:type="dcterms:W3CDTF">2021-04-07T15:11:24Z</dcterms:modified>
</cp:coreProperties>
</file>